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B4E6467-938F-455D-B8EE-5709963077C1}" type="datetimeFigureOut">
              <a:rPr lang="ru-RU" smtClean="0"/>
              <a:t>02.12.2020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5427899-4C85-496D-BAA7-1D37CB278A87}" type="slidenum">
              <a:rPr lang="ru-RU" smtClean="0"/>
              <a:t>‹#›</a:t>
            </a:fld>
            <a:endParaRPr lang="ru-RU"/>
          </a:p>
        </p:txBody>
      </p:sp>
    </p:spTree>
    <p:extLst>
      <p:ext uri="{BB962C8B-B14F-4D97-AF65-F5344CB8AC3E}">
        <p14:creationId xmlns:p14="http://schemas.microsoft.com/office/powerpoint/2010/main" val="276199963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4E6467-938F-455D-B8EE-5709963077C1}" type="datetimeFigureOut">
              <a:rPr lang="ru-RU" smtClean="0"/>
              <a:t>02.12.2020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427899-4C85-496D-BAA7-1D37CB278A87}" type="slidenum">
              <a:rPr lang="ru-RU" smtClean="0"/>
              <a:t>‹#›</a:t>
            </a:fld>
            <a:endParaRPr lang="ru-RU"/>
          </a:p>
        </p:txBody>
      </p:sp>
    </p:spTree>
    <p:extLst>
      <p:ext uri="{BB962C8B-B14F-4D97-AF65-F5344CB8AC3E}">
        <p14:creationId xmlns:p14="http://schemas.microsoft.com/office/powerpoint/2010/main" val="903393118"/>
      </p:ext>
    </p:extLst>
  </p:cSld>
  <p:clrMap bg1="lt1" tx1="dk1" bg2="lt2" tx2="dk2" accent1="accent1" accent2="accent2" accent3="accent3" accent4="accent4" accent5="accent5" accent6="accent6" hlink="hlink" folHlink="folHlink"/>
  <p:sldLayoutIdLst>
    <p:sldLayoutId id="214748365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s://nic-snail.ru/"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latin typeface="Comic Sans MS" pitchFamily="66" charset="0"/>
              </a:rPr>
              <a:t>Формирование естественнонаучной грамотности </a:t>
            </a:r>
            <a:br>
              <a:rPr lang="ru-RU" smtClean="0">
                <a:latin typeface="Comic Sans MS" pitchFamily="66" charset="0"/>
              </a:rPr>
            </a:br>
            <a:r>
              <a:rPr lang="ru-RU" smtClean="0">
                <a:latin typeface="Comic Sans MS" pitchFamily="66" charset="0"/>
              </a:rPr>
              <a:t>учащихся начальных классов </a:t>
            </a:r>
            <a:br>
              <a:rPr lang="ru-RU" smtClean="0">
                <a:latin typeface="Comic Sans MS" pitchFamily="66" charset="0"/>
              </a:rPr>
            </a:br>
            <a:r>
              <a:rPr lang="ru-RU" smtClean="0">
                <a:latin typeface="Comic Sans MS" pitchFamily="66" charset="0"/>
              </a:rPr>
              <a:t>на уроках окружающего мира и литературного чтения </a:t>
            </a:r>
            <a:endParaRPr lang="ru-RU" b="1"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7356939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3 класс</a:t>
            </a:r>
            <a:br>
              <a:rPr lang="ru-RU" smtClean="0"/>
            </a:br>
            <a:r>
              <a:rPr lang="ru-RU" smtClean="0"/>
              <a:t>Проверим себя и оценим свои достижения по разделу</a:t>
            </a:r>
            <a:br>
              <a:rPr lang="ru-RU" smtClean="0"/>
            </a:br>
            <a:r>
              <a:rPr lang="ru-RU" smtClean="0"/>
              <a:t> «Мы и наше здоровье»</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2778274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z="3600" smtClean="0">
                <a:solidFill>
                  <a:srgbClr val="FF0000"/>
                </a:solidFill>
              </a:rPr>
              <a:t>1 класс</a:t>
            </a:r>
            <a:br>
              <a:rPr lang="ru-RU" sz="3600" smtClean="0">
                <a:solidFill>
                  <a:srgbClr val="FF0000"/>
                </a:solidFill>
              </a:rPr>
            </a:br>
            <a:r>
              <a:rPr lang="ru-RU" sz="3600" smtClean="0">
                <a:solidFill>
                  <a:srgbClr val="FF0000"/>
                </a:solidFill>
              </a:rPr>
              <a:t>Тема: «Как путешествует письмо»</a:t>
            </a:r>
            <a:br>
              <a:rPr lang="ru-RU" sz="3600" smtClean="0">
                <a:solidFill>
                  <a:srgbClr val="FF0000"/>
                </a:solidFill>
              </a:rPr>
            </a:br>
            <a:r>
              <a:rPr lang="ru-RU" sz="3600" smtClean="0">
                <a:solidFill>
                  <a:schemeClr val="tx1"/>
                </a:solidFill>
              </a:rPr>
              <a:t>Бабушка Маша из города Красноярска собрала новогодний подарок своему внуку и решила отправить его посылкой. Но вот беда: придя на почту, она обнаружила, что забыла очки дома. Помоги бабушке правильно заполнить данные на посылке, если бабушка живет на улице Свердловской, д. 17,кв.37, а внук, которому должна прийти посылка – это ты.</a:t>
            </a:r>
            <a:endParaRPr lang="ru-RU" sz="3600" dirty="0">
              <a:solidFill>
                <a:schemeClr val="tx1"/>
              </a:solidFill>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589464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l"/>
            <a:r>
              <a:rPr lang="ru-RU" smtClean="0"/>
              <a:t>  </a:t>
            </a:r>
            <a:r>
              <a:rPr lang="ru-RU" sz="3100" smtClean="0"/>
              <a:t>Достаточно ли данных для выполнения этого задания?</a:t>
            </a:r>
            <a:br>
              <a:rPr lang="ru-RU" sz="3100" smtClean="0"/>
            </a:br>
            <a:r>
              <a:rPr lang="ru-RU" sz="3100" smtClean="0"/>
              <a:t> </a:t>
            </a:r>
            <a:br>
              <a:rPr lang="ru-RU" sz="3100" smtClean="0"/>
            </a:br>
            <a:r>
              <a:rPr lang="ru-RU" sz="3100" smtClean="0"/>
              <a:t>Каково назначение индекса населенного пункта?</a:t>
            </a:r>
            <a:br>
              <a:rPr lang="ru-RU" sz="3100" smtClean="0"/>
            </a:br>
            <a:r>
              <a:rPr lang="ru-RU" sz="3100" smtClean="0"/>
              <a:t/>
            </a:r>
            <a:br>
              <a:rPr lang="ru-RU" sz="3100" smtClean="0"/>
            </a:br>
            <a:r>
              <a:rPr lang="ru-RU" sz="3100" smtClean="0">
                <a:solidFill>
                  <a:schemeClr val="tx1"/>
                </a:solidFill>
              </a:rPr>
              <a:t>У детей формируется умение правильно заполнять бланк почтового отправления</a:t>
            </a:r>
            <a:r>
              <a:rPr lang="ru-RU" sz="3600" smtClean="0"/>
              <a:t/>
            </a:r>
            <a:br>
              <a:rPr lang="ru-RU" sz="3600" smtClean="0"/>
            </a:b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0232926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solidFill>
                  <a:srgbClr val="FF0000"/>
                </a:solidFill>
              </a:rPr>
              <a:t>2 класс Тема: «Явления природы»</a:t>
            </a:r>
            <a:r>
              <a:rPr lang="ru-RU" smtClean="0"/>
              <a:t/>
            </a:r>
            <a:br>
              <a:rPr lang="ru-RU" smtClean="0"/>
            </a:br>
            <a:r>
              <a:rPr lang="ru-RU" smtClean="0"/>
              <a:t>Ученика 2 класса Петю Сорокина позвали кататься на горке. Изучите показания термометра и помогите Пете правильно выбрать одежду для прогулки.</a:t>
            </a:r>
            <a:br>
              <a:rPr lang="ru-RU" smtClean="0"/>
            </a:br>
            <a:r>
              <a:rPr lang="ru-RU" smtClean="0"/>
              <a:t/>
            </a:r>
            <a:br>
              <a:rPr lang="ru-RU" smtClean="0"/>
            </a:br>
            <a:r>
              <a:rPr lang="ru-RU" sz="4000" smtClean="0">
                <a:solidFill>
                  <a:schemeClr val="tx1"/>
                </a:solidFill>
              </a:rPr>
              <a:t>У детей формируется умение использовать показания термометра для выбора одежды</a:t>
            </a:r>
            <a:endParaRPr lang="ru-RU" sz="4000"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0173970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8772796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z="4000" smtClean="0">
                <a:solidFill>
                  <a:srgbClr val="FF0000"/>
                </a:solidFill>
              </a:rPr>
              <a:t>3 класс</a:t>
            </a:r>
            <a:br>
              <a:rPr lang="ru-RU" sz="4000" smtClean="0">
                <a:solidFill>
                  <a:srgbClr val="FF0000"/>
                </a:solidFill>
              </a:rPr>
            </a:br>
            <a:r>
              <a:rPr lang="ru-RU" sz="4000" smtClean="0">
                <a:solidFill>
                  <a:srgbClr val="FF0000"/>
                </a:solidFill>
              </a:rPr>
              <a:t>Тема: «Грибы съедобные и несъедобные»</a:t>
            </a:r>
            <a:r>
              <a:rPr lang="ru-RU" smtClean="0"/>
              <a:t/>
            </a:r>
            <a:br>
              <a:rPr lang="ru-RU" smtClean="0"/>
            </a:br>
            <a:r>
              <a:rPr lang="ru-RU" sz="3100" smtClean="0">
                <a:solidFill>
                  <a:schemeClr val="tx1"/>
                </a:solidFill>
              </a:rPr>
              <a:t>Задание: Прочитав материал, составьте памятку «Правильное поведение в лесу»</a:t>
            </a:r>
            <a:r>
              <a:rPr lang="ru-RU" sz="3100" smtClean="0"/>
              <a:t> </a:t>
            </a:r>
            <a:br>
              <a:rPr lang="ru-RU" sz="3100" smtClean="0"/>
            </a:br>
            <a:r>
              <a:rPr lang="ru-RU" sz="3100" smtClean="0"/>
              <a:t/>
            </a:r>
            <a:br>
              <a:rPr lang="ru-RU" sz="3100" smtClean="0"/>
            </a:br>
            <a:r>
              <a:rPr lang="ru-RU" sz="3100" smtClean="0"/>
              <a:t>Формируется правильная гражданская позиция</a:t>
            </a:r>
            <a:endParaRPr lang="ru-RU" sz="3100"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4036736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z="3600" smtClean="0">
                <a:solidFill>
                  <a:srgbClr val="FF0000"/>
                </a:solidFill>
              </a:rPr>
              <a:t>4 класс Тема: «Леса России»</a:t>
            </a:r>
            <a:br>
              <a:rPr lang="ru-RU" sz="3600" smtClean="0">
                <a:solidFill>
                  <a:srgbClr val="FF0000"/>
                </a:solidFill>
              </a:rPr>
            </a:br>
            <a:r>
              <a:rPr lang="ru-RU" sz="2400" smtClean="0"/>
              <a:t>Предпринимателю поступил заказ на заготовку кедрового ореха. Он разместил объявление о приемке таежного урожая. </a:t>
            </a:r>
            <a:br>
              <a:rPr lang="ru-RU" sz="2400" smtClean="0"/>
            </a:br>
            <a:r>
              <a:rPr lang="ru-RU" sz="2400" smtClean="0"/>
              <a:t>Семья Ивановых проживает в таежном поселке и решила заработать на сдаче ореха.</a:t>
            </a:r>
            <a:br>
              <a:rPr lang="ru-RU" sz="2400" smtClean="0"/>
            </a:br>
            <a:r>
              <a:rPr lang="ru-RU" sz="2400" smtClean="0"/>
              <a:t> Рассмотри рисунок и определи, плоды какого дерева могут улучшить финансовое положение семьи. Как Ивановым найти это дерево среди других?</a:t>
            </a:r>
            <a:endParaRPr lang="ru-RU" sz="2400"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0195302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Естественнонаучная грамотность на уроках литературного чтения</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881225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l"/>
            <a:r>
              <a:rPr lang="ru-RU" sz="3600" b="1" smtClean="0">
                <a:effectLst/>
              </a:rPr>
              <a:t/>
            </a:r>
            <a:br>
              <a:rPr lang="ru-RU" sz="3600" b="1" smtClean="0">
                <a:effectLst/>
              </a:rPr>
            </a:br>
            <a:r>
              <a:rPr lang="ru-RU" sz="3600" b="1" smtClean="0">
                <a:effectLst/>
              </a:rPr>
              <a:t/>
            </a:r>
            <a:br>
              <a:rPr lang="ru-RU" sz="3600" b="1" smtClean="0">
                <a:effectLst/>
              </a:rPr>
            </a:br>
            <a:r>
              <a:rPr lang="ru-RU" sz="3600" b="1" smtClean="0">
                <a:solidFill>
                  <a:srgbClr val="FF0000"/>
                </a:solidFill>
                <a:effectLst/>
              </a:rPr>
              <a:t>В. Бианки «Сова», 2 класс</a:t>
            </a:r>
            <a:r>
              <a:rPr lang="ru-RU" sz="3600" smtClean="0">
                <a:solidFill>
                  <a:srgbClr val="FF0000"/>
                </a:solidFill>
                <a:effectLst/>
              </a:rPr>
              <a:t/>
            </a:r>
            <a:br>
              <a:rPr lang="ru-RU" sz="3600" smtClean="0">
                <a:solidFill>
                  <a:srgbClr val="FF0000"/>
                </a:solidFill>
                <a:effectLst/>
              </a:rPr>
            </a:br>
            <a:r>
              <a:rPr lang="ru-RU" sz="3600" smtClean="0">
                <a:effectLst/>
              </a:rPr>
              <a:t>Прочитайте отрывок на стр.149. </a:t>
            </a:r>
            <a:br>
              <a:rPr lang="ru-RU" sz="3600" smtClean="0">
                <a:effectLst/>
              </a:rPr>
            </a:br>
            <a:r>
              <a:rPr lang="ru-RU" sz="3600" smtClean="0">
                <a:effectLst/>
              </a:rPr>
              <a:t>Выявите проблему старика и причину ее возникновения.</a:t>
            </a:r>
            <a:br>
              <a:rPr lang="ru-RU" sz="3600" smtClean="0">
                <a:effectLst/>
              </a:rPr>
            </a:br>
            <a:r>
              <a:rPr lang="ru-RU" sz="3600" smtClean="0">
                <a:effectLst/>
              </a:rPr>
              <a:t> Составьте цепь взаимозависимости животных и людей. </a:t>
            </a:r>
            <a:br>
              <a:rPr lang="ru-RU" sz="3600" smtClean="0">
                <a:effectLst/>
              </a:rPr>
            </a:br>
            <a:r>
              <a:rPr lang="ru-RU" sz="3600" smtClean="0">
                <a:effectLst/>
              </a:rPr>
              <a:t>Приведите любой пример взаимозависимости или взаимодействия. </a:t>
            </a:r>
            <a:br>
              <a:rPr lang="ru-RU" sz="3600" smtClean="0">
                <a:effectLst/>
              </a:rPr>
            </a:br>
            <a:r>
              <a:rPr lang="ru-RU" sz="3600" smtClean="0">
                <a:effectLst/>
              </a:rPr>
              <a:t>Сделайте вывод.</a:t>
            </a:r>
            <a:br>
              <a:rPr lang="ru-RU" sz="3600" smtClean="0">
                <a:effectLst/>
              </a:rPr>
            </a:br>
            <a:r>
              <a:rPr lang="ru-RU" sz="2700" smtClean="0">
                <a:effectLst/>
              </a:rPr>
              <a:t>(предложить картинки: старик, чай с молоком, чай без молока, сова, шмели, мыши, клевер, корова)</a:t>
            </a:r>
            <a:br>
              <a:rPr lang="ru-RU" sz="2700" smtClean="0">
                <a:effectLst/>
              </a:rPr>
            </a:br>
            <a:r>
              <a:rPr lang="ru-RU" sz="3600" b="1" smtClean="0">
                <a:effectLst/>
              </a:rPr>
              <a:t>Учатся</a:t>
            </a:r>
            <a:r>
              <a:rPr lang="ru-RU" sz="3600" smtClean="0">
                <a:effectLst/>
              </a:rPr>
              <a:t>: устанавливать причинно - следственные связи в природе; делать выводы. </a:t>
            </a:r>
            <a:r>
              <a:rPr lang="ru-RU" smtClean="0">
                <a:effectLst/>
              </a:rPr>
              <a:t/>
            </a:r>
            <a:br>
              <a:rPr lang="ru-RU" smtClean="0">
                <a:effectLst/>
              </a:rPr>
            </a:b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207423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l"/>
            <a:r>
              <a:rPr lang="ru-RU" sz="3600" b="1" smtClean="0">
                <a:solidFill>
                  <a:srgbClr val="FF0000"/>
                </a:solidFill>
                <a:effectLst/>
              </a:rPr>
              <a:t>Н. Гернет, Д. Хармс «Очень – очень вкусный пирог», 2 класс</a:t>
            </a:r>
            <a:r>
              <a:rPr lang="ru-RU" sz="3600" smtClean="0">
                <a:solidFill>
                  <a:srgbClr val="FF0000"/>
                </a:solidFill>
                <a:effectLst/>
              </a:rPr>
              <a:t/>
            </a:r>
            <a:br>
              <a:rPr lang="ru-RU" sz="3600" smtClean="0">
                <a:solidFill>
                  <a:srgbClr val="FF0000"/>
                </a:solidFill>
                <a:effectLst/>
              </a:rPr>
            </a:br>
            <a:r>
              <a:rPr lang="ru-RU" sz="3100" b="1" smtClean="0">
                <a:solidFill>
                  <a:schemeClr val="tx1"/>
                </a:solidFill>
                <a:effectLst/>
              </a:rPr>
              <a:t>« </a:t>
            </a:r>
            <a:r>
              <a:rPr lang="ru-RU" sz="3100" smtClean="0">
                <a:solidFill>
                  <a:schemeClr val="tx1"/>
                </a:solidFill>
                <a:effectLst/>
              </a:rPr>
              <a:t>Я захотел устроить бал,</a:t>
            </a:r>
            <a:br>
              <a:rPr lang="ru-RU" sz="3100" smtClean="0">
                <a:solidFill>
                  <a:schemeClr val="tx1"/>
                </a:solidFill>
                <a:effectLst/>
              </a:rPr>
            </a:br>
            <a:r>
              <a:rPr lang="ru-RU" sz="3100" smtClean="0">
                <a:solidFill>
                  <a:schemeClr val="tx1"/>
                </a:solidFill>
                <a:effectLst/>
              </a:rPr>
              <a:t>И я гостей к себе позвал.</a:t>
            </a:r>
            <a:br>
              <a:rPr lang="ru-RU" sz="3100" smtClean="0">
                <a:solidFill>
                  <a:schemeClr val="tx1"/>
                </a:solidFill>
                <a:effectLst/>
              </a:rPr>
            </a:br>
            <a:r>
              <a:rPr lang="ru-RU" sz="3100" smtClean="0">
                <a:solidFill>
                  <a:schemeClr val="tx1"/>
                </a:solidFill>
                <a:effectLst/>
              </a:rPr>
              <a:t>Купил муку, купил творог,</a:t>
            </a:r>
            <a:br>
              <a:rPr lang="ru-RU" sz="3100" smtClean="0">
                <a:solidFill>
                  <a:schemeClr val="tx1"/>
                </a:solidFill>
                <a:effectLst/>
              </a:rPr>
            </a:br>
            <a:r>
              <a:rPr lang="ru-RU" sz="3100" smtClean="0">
                <a:solidFill>
                  <a:schemeClr val="tx1"/>
                </a:solidFill>
                <a:effectLst/>
              </a:rPr>
              <a:t>Испек рассыпчатый пирог. …»</a:t>
            </a:r>
            <a:br>
              <a:rPr lang="ru-RU" sz="3100" smtClean="0">
                <a:solidFill>
                  <a:schemeClr val="tx1"/>
                </a:solidFill>
                <a:effectLst/>
              </a:rPr>
            </a:br>
            <a:r>
              <a:rPr lang="ru-RU" sz="3100" smtClean="0">
                <a:effectLst/>
              </a:rPr>
              <a:t>1) Достаточно ли этих двух ингредиентов, чтобы получился вкусный пирог?</a:t>
            </a:r>
            <a:br>
              <a:rPr lang="ru-RU" sz="3100" smtClean="0">
                <a:effectLst/>
              </a:rPr>
            </a:br>
            <a:r>
              <a:rPr lang="ru-RU" sz="3100" smtClean="0">
                <a:effectLst/>
              </a:rPr>
              <a:t>2) Мука и творог у в стихотворении есть. Дополните миску картинками с недостающими продуктами.</a:t>
            </a:r>
            <a:br>
              <a:rPr lang="ru-RU" sz="3100" smtClean="0">
                <a:effectLst/>
              </a:rPr>
            </a:br>
            <a:r>
              <a:rPr lang="ru-RU" sz="3100" smtClean="0">
                <a:effectLst/>
              </a:rPr>
              <a:t>3) Сделайте рисунок пирога.</a:t>
            </a:r>
            <a:br>
              <a:rPr lang="ru-RU" sz="3100" smtClean="0">
                <a:effectLst/>
              </a:rPr>
            </a:br>
            <a:r>
              <a:rPr lang="ru-RU" sz="3100" b="1" smtClean="0">
                <a:effectLst/>
              </a:rPr>
              <a:t>Знания применяют на практике при изготовлении «пирога», составлении рецепта теста.</a:t>
            </a:r>
            <a:r>
              <a:rPr lang="ru-RU" smtClean="0">
                <a:effectLst/>
              </a:rPr>
              <a:t/>
            </a:r>
            <a:br>
              <a:rPr lang="ru-RU" smtClean="0">
                <a:effectLst/>
              </a:rPr>
            </a:b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5777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Естественнонаучная грамотность</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37893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l"/>
            <a:r>
              <a:rPr lang="ru-RU" sz="3100" b="1" smtClean="0">
                <a:solidFill>
                  <a:srgbClr val="FF0000"/>
                </a:solidFill>
                <a:effectLst/>
              </a:rPr>
              <a:t>С. Есенин «Белая береза», 2 класс</a:t>
            </a:r>
            <a:r>
              <a:rPr lang="ru-RU" sz="3100" smtClean="0">
                <a:effectLst/>
              </a:rPr>
              <a:t/>
            </a:r>
            <a:br>
              <a:rPr lang="ru-RU" sz="3100" smtClean="0">
                <a:effectLst/>
              </a:rPr>
            </a:br>
            <a:r>
              <a:rPr lang="ru-RU" sz="3100" smtClean="0">
                <a:solidFill>
                  <a:schemeClr val="tx1"/>
                </a:solidFill>
                <a:effectLst/>
              </a:rPr>
              <a:t>«Белая береза</a:t>
            </a:r>
            <a:br>
              <a:rPr lang="ru-RU" sz="3100" smtClean="0">
                <a:solidFill>
                  <a:schemeClr val="tx1"/>
                </a:solidFill>
                <a:effectLst/>
              </a:rPr>
            </a:br>
            <a:r>
              <a:rPr lang="ru-RU" sz="3100" smtClean="0">
                <a:solidFill>
                  <a:schemeClr val="tx1"/>
                </a:solidFill>
                <a:effectLst/>
              </a:rPr>
              <a:t>Под моим окном</a:t>
            </a:r>
            <a:br>
              <a:rPr lang="ru-RU" sz="3100" smtClean="0">
                <a:solidFill>
                  <a:schemeClr val="tx1"/>
                </a:solidFill>
                <a:effectLst/>
              </a:rPr>
            </a:br>
            <a:r>
              <a:rPr lang="ru-RU" sz="3100" smtClean="0">
                <a:solidFill>
                  <a:schemeClr val="tx1"/>
                </a:solidFill>
                <a:effectLst/>
              </a:rPr>
              <a:t>Принакрылась снегом, </a:t>
            </a:r>
            <a:br>
              <a:rPr lang="ru-RU" sz="3100" smtClean="0">
                <a:solidFill>
                  <a:schemeClr val="tx1"/>
                </a:solidFill>
                <a:effectLst/>
              </a:rPr>
            </a:br>
            <a:r>
              <a:rPr lang="ru-RU" sz="3100" smtClean="0">
                <a:solidFill>
                  <a:schemeClr val="tx1"/>
                </a:solidFill>
                <a:effectLst/>
              </a:rPr>
              <a:t>Точно серебром. …»</a:t>
            </a:r>
            <a:br>
              <a:rPr lang="ru-RU" sz="3100" smtClean="0">
                <a:solidFill>
                  <a:schemeClr val="tx1"/>
                </a:solidFill>
                <a:effectLst/>
              </a:rPr>
            </a:br>
            <a:r>
              <a:rPr lang="ru-RU" sz="3100" smtClean="0">
                <a:effectLst/>
              </a:rPr>
              <a:t>1) О каком явлении идет речь в стихотворении? </a:t>
            </a:r>
            <a:br>
              <a:rPr lang="ru-RU" sz="3100" smtClean="0">
                <a:effectLst/>
              </a:rPr>
            </a:br>
            <a:r>
              <a:rPr lang="ru-RU" sz="3100" smtClean="0">
                <a:effectLst/>
              </a:rPr>
              <a:t>2) Что такое иней?</a:t>
            </a:r>
            <a:br>
              <a:rPr lang="ru-RU" sz="3100" smtClean="0">
                <a:effectLst/>
              </a:rPr>
            </a:br>
            <a:r>
              <a:rPr lang="ru-RU" sz="3100" smtClean="0">
                <a:effectLst/>
              </a:rPr>
              <a:t>3) При каком условии образуется иней?</a:t>
            </a:r>
            <a:br>
              <a:rPr lang="ru-RU" sz="3100" smtClean="0">
                <a:effectLst/>
              </a:rPr>
            </a:br>
            <a:r>
              <a:rPr lang="ru-RU" sz="3100" smtClean="0">
                <a:effectLst/>
              </a:rPr>
              <a:t>4) Какую одежду ты выберешь для прогулки, если утром из окна увидишь такую березу?</a:t>
            </a:r>
            <a:br>
              <a:rPr lang="ru-RU" sz="3100" smtClean="0">
                <a:effectLst/>
              </a:rPr>
            </a:br>
            <a:r>
              <a:rPr lang="ru-RU" sz="3100" b="1" smtClean="0">
                <a:effectLst/>
              </a:rPr>
              <a:t>Учатся </a:t>
            </a:r>
            <a:r>
              <a:rPr lang="ru-RU" sz="3100" smtClean="0">
                <a:effectLst/>
              </a:rPr>
              <a:t>наблюдать за температурой воздуха без термометра</a:t>
            </a:r>
            <a:r>
              <a:rPr lang="ru-RU" sz="3100" b="1" smtClean="0">
                <a:effectLst/>
              </a:rPr>
              <a:t>, делать вывод и соотносить </a:t>
            </a:r>
            <a:r>
              <a:rPr lang="ru-RU" sz="3100" smtClean="0">
                <a:effectLst/>
              </a:rPr>
              <a:t>погодные изменения с выбором одежды</a:t>
            </a:r>
            <a:r>
              <a:rPr lang="ru-RU" sz="3100" b="1" smtClean="0">
                <a:effectLst/>
              </a:rPr>
              <a:t>.</a:t>
            </a:r>
            <a:r>
              <a:rPr lang="ru-RU" smtClean="0">
                <a:effectLst/>
              </a:rPr>
              <a:t/>
            </a:r>
            <a:br>
              <a:rPr lang="ru-RU" smtClean="0">
                <a:effectLst/>
              </a:rPr>
            </a:b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8466413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l"/>
            <a:r>
              <a:rPr lang="ru-RU" sz="3600" b="1" smtClean="0">
                <a:solidFill>
                  <a:srgbClr val="FF0000"/>
                </a:solidFill>
                <a:effectLst/>
              </a:rPr>
              <a:t>П. Бажов «Серебряное копытце», 4 класс</a:t>
            </a:r>
            <a:r>
              <a:rPr lang="ru-RU" sz="3600" smtClean="0">
                <a:effectLst/>
              </a:rPr>
              <a:t/>
            </a:r>
            <a:br>
              <a:rPr lang="ru-RU" sz="3600" smtClean="0">
                <a:effectLst/>
              </a:rPr>
            </a:br>
            <a:r>
              <a:rPr lang="ru-RU" sz="3600" smtClean="0">
                <a:effectLst/>
              </a:rPr>
              <a:t> </a:t>
            </a:r>
            <a:r>
              <a:rPr lang="ru-RU" sz="3600" smtClean="0">
                <a:solidFill>
                  <a:schemeClr val="tx1"/>
                </a:solidFill>
                <a:effectLst/>
              </a:rPr>
              <a:t>«Козлов в ту зиму много было. Это простых-то… Отворила дверку, глядит, а козел – тут, вовсе близко. …» </a:t>
            </a:r>
            <a:br>
              <a:rPr lang="ru-RU" sz="3600" smtClean="0">
                <a:solidFill>
                  <a:schemeClr val="tx1"/>
                </a:solidFill>
                <a:effectLst/>
              </a:rPr>
            </a:br>
            <a:r>
              <a:rPr lang="ru-RU" sz="3600" smtClean="0">
                <a:effectLst/>
              </a:rPr>
              <a:t>Укажите  месяцы, предшествующие встрече Серебряного копытца с Дарёнкой. Обоснуйте свой ответ.</a:t>
            </a:r>
            <a:br>
              <a:rPr lang="ru-RU" sz="3600" smtClean="0">
                <a:effectLst/>
              </a:rPr>
            </a:br>
            <a:r>
              <a:rPr lang="ru-RU" sz="3600" b="1" smtClean="0">
                <a:effectLst/>
              </a:rPr>
              <a:t>Применяют</a:t>
            </a:r>
            <a:r>
              <a:rPr lang="ru-RU" sz="3600" smtClean="0">
                <a:effectLst/>
              </a:rPr>
              <a:t> знания месяцев времен года, выделяют конкретные промежутки времени,  аргументируют свой выбор. </a:t>
            </a:r>
            <a:r>
              <a:rPr lang="ru-RU" smtClean="0">
                <a:effectLst/>
              </a:rPr>
              <a:t/>
            </a:r>
            <a:br>
              <a:rPr lang="ru-RU" smtClean="0">
                <a:effectLst/>
              </a:rPr>
            </a:b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198146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138275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en-US" smtClean="0">
                <a:solidFill>
                  <a:srgbClr val="FF0000"/>
                </a:solidFill>
                <a:hlinkClick r:id="rId2"/>
              </a:rPr>
              <a:t>https://nic-snail.ru/</a:t>
            </a:r>
            <a:r>
              <a:rPr lang="ru-RU" smtClean="0">
                <a:solidFill>
                  <a:srgbClr val="FF0000"/>
                </a:solidFill>
              </a:rPr>
              <a:t> </a:t>
            </a:r>
            <a:endParaRPr lang="ru-RU" dirty="0">
              <a:solidFill>
                <a:srgbClr val="FF0000"/>
              </a:solidFill>
            </a:endParaRPr>
          </a:p>
        </p:txBody>
      </p:sp>
      <p:pic>
        <p:nvPicPr>
          <p:cNvPr id="3" name="Рисунок 2"/>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830710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6480940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Пример задания конкурса «Муравей» 2 класс</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7219830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Задания для старшеклассников</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572974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Задание по логике для 3-4 класса</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2240216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Пример задания конкурса «Вундеркинд» 3 класс</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9261596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Спасибо за внимание!</a:t>
            </a:r>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301097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effectLst/>
              </a:rPr>
              <a:t>Под практико-ориентированными заданиями понимают задачи из окружающей действительности, связанные с формированием практических навыков, необходимых в повседневной жизни</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262471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l"/>
            <a:r>
              <a:rPr lang="ru-RU" sz="3100" smtClean="0">
                <a:effectLst/>
              </a:rPr>
              <a:t>     Цель этих заданий – формирование умений действовать в социально-значимой ситуации.</a:t>
            </a:r>
            <a:br>
              <a:rPr lang="ru-RU" sz="3100" smtClean="0">
                <a:effectLst/>
              </a:rPr>
            </a:br>
            <a:r>
              <a:rPr lang="ru-RU" sz="3100" smtClean="0">
                <a:effectLst/>
              </a:rPr>
              <a:t>     Они базируются на знаниях и умениях, но требуют умения применять накопленные знания в практической деятельности. </a:t>
            </a:r>
            <a:br>
              <a:rPr lang="ru-RU" sz="3100" smtClean="0">
                <a:effectLst/>
              </a:rPr>
            </a:br>
            <a:r>
              <a:rPr lang="ru-RU" sz="3100" smtClean="0">
                <a:effectLst/>
              </a:rPr>
              <a:t>     Назначение практико-ориентированных заданий– “окунуть” в решение “жизненной” задачи. Важными отличительными особенностями практико-ориентированных заданий от стандартных (предметных,</a:t>
            </a:r>
            <a:br>
              <a:rPr lang="ru-RU" sz="3100" smtClean="0">
                <a:effectLst/>
              </a:rPr>
            </a:br>
            <a:r>
              <a:rPr lang="ru-RU" sz="3100" smtClean="0">
                <a:effectLst/>
              </a:rPr>
              <a:t>межпредметных, прикладных) являются</a:t>
            </a:r>
            <a:r>
              <a:rPr lang="ru-RU" smtClean="0">
                <a:effectLst/>
              </a:rPr>
              <a:t>: </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2731146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l"/>
            <a:r>
              <a:rPr lang="ru-RU" smtClean="0">
                <a:effectLst/>
              </a:rPr>
              <a:t>- </a:t>
            </a:r>
            <a:r>
              <a:rPr lang="ru-RU" sz="2700" b="1" smtClean="0">
                <a:effectLst/>
              </a:rPr>
              <a:t>значимость</a:t>
            </a:r>
            <a:r>
              <a:rPr lang="ru-RU" sz="3200" b="1" smtClean="0">
                <a:effectLst/>
              </a:rPr>
              <a:t> </a:t>
            </a:r>
            <a:r>
              <a:rPr lang="ru-RU" sz="2400" b="1" smtClean="0">
                <a:effectLst/>
              </a:rPr>
              <a:t>(познавательная, профессиональная, общекультурная, социальная) получаемого результата, что обеспечивает познавательную мотивацию учащегося;</a:t>
            </a:r>
            <a:r>
              <a:rPr lang="ru-RU" sz="2800" b="1" smtClean="0">
                <a:effectLst/>
              </a:rPr>
              <a:t/>
            </a:r>
            <a:br>
              <a:rPr lang="ru-RU" sz="2800" b="1" smtClean="0">
                <a:effectLst/>
              </a:rPr>
            </a:br>
            <a:r>
              <a:rPr lang="ru-RU" smtClean="0">
                <a:effectLst/>
              </a:rPr>
              <a:t>- </a:t>
            </a:r>
            <a:r>
              <a:rPr lang="ru-RU" sz="2400" smtClean="0">
                <a:effectLst/>
              </a:rPr>
              <a:t>условие задания сформулировано как сюжет, ситуация или проблема, для разрешения которой необходимо использовать знания из разных разделов основного предмета, из другого предмета или из жизни, на которые нет явного указания в тексте;</a:t>
            </a:r>
            <a:r>
              <a:rPr lang="ru-RU" smtClean="0">
                <a:effectLst/>
              </a:rPr>
              <a:t/>
            </a:r>
            <a:br>
              <a:rPr lang="ru-RU" smtClean="0">
                <a:effectLst/>
              </a:rPr>
            </a:br>
            <a:r>
              <a:rPr lang="ru-RU" sz="2400" b="1" smtClean="0">
                <a:effectLst/>
              </a:rPr>
              <a:t>- информация и данные в задании могут быть представлены в различной форме (рисунок, таблица, схема, диаграмма, график и т.д.), что потребует распознавания объектов;</a:t>
            </a:r>
            <a:r>
              <a:rPr lang="ru-RU" b="1" smtClean="0">
                <a:effectLst/>
              </a:rPr>
              <a:t/>
            </a:r>
            <a:br>
              <a:rPr lang="ru-RU" b="1" smtClean="0">
                <a:effectLst/>
              </a:rPr>
            </a:br>
            <a:r>
              <a:rPr lang="ru-RU" smtClean="0">
                <a:effectLst/>
              </a:rPr>
              <a:t>- </a:t>
            </a:r>
            <a:r>
              <a:rPr lang="ru-RU" sz="2700" smtClean="0">
                <a:effectLst/>
              </a:rPr>
              <a:t>указание (явное или неявное) области применения результата, полученного при выполнении задания.</a:t>
            </a:r>
            <a:r>
              <a:rPr lang="ru-RU" smtClean="0">
                <a:effectLst/>
              </a:rPr>
              <a:t/>
            </a:r>
            <a:br>
              <a:rPr lang="ru-RU" smtClean="0">
                <a:effectLst/>
              </a:rPr>
            </a:br>
            <a:r>
              <a:rPr lang="ru-RU" smtClean="0">
                <a:effectLst/>
              </a:rPr>
              <a:t/>
            </a:r>
            <a:br>
              <a:rPr lang="ru-RU" smtClean="0">
                <a:effectLst/>
              </a:rPr>
            </a:b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927603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27760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effectLst/>
              </a:rPr>
              <a:t/>
            </a:r>
            <a:br>
              <a:rPr lang="ru-RU" smtClean="0">
                <a:effectLst/>
              </a:rPr>
            </a:br>
            <a:r>
              <a:rPr lang="ru-RU" smtClean="0">
                <a:effectLst/>
              </a:rPr>
              <a:t/>
            </a:r>
            <a:br>
              <a:rPr lang="ru-RU" smtClean="0">
                <a:effectLst/>
              </a:rPr>
            </a:br>
            <a:r>
              <a:rPr lang="ru-RU" smtClean="0">
                <a:solidFill>
                  <a:srgbClr val="FF0000"/>
                </a:solidFill>
                <a:effectLst/>
              </a:rPr>
              <a:t>1-й уровень</a:t>
            </a:r>
            <a:r>
              <a:rPr lang="ru-RU" smtClean="0">
                <a:effectLst/>
              </a:rPr>
              <a:t/>
            </a:r>
            <a:br>
              <a:rPr lang="ru-RU" smtClean="0">
                <a:effectLst/>
              </a:rPr>
            </a:br>
            <a:r>
              <a:rPr lang="ru-RU" smtClean="0">
                <a:effectLst/>
              </a:rPr>
              <a:t>Для решения требуется один теоретический факт при разрешении практической ситуации.</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5932060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1 класс</a:t>
            </a:r>
            <a:br>
              <a:rPr lang="ru-RU" smtClean="0"/>
            </a:br>
            <a:r>
              <a:rPr lang="ru-RU" smtClean="0"/>
              <a:t>Проверка знаний по разделу:</a:t>
            </a:r>
            <a:br>
              <a:rPr lang="ru-RU" smtClean="0"/>
            </a:br>
            <a:r>
              <a:rPr lang="ru-RU" smtClean="0"/>
              <a:t> «Что и Кто?»</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966387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2 класс</a:t>
            </a:r>
            <a:br>
              <a:rPr lang="ru-RU" smtClean="0"/>
            </a:br>
            <a:r>
              <a:rPr lang="ru-RU" smtClean="0"/>
              <a:t>Проверим и оценим свои достижения по разделу </a:t>
            </a:r>
            <a:br>
              <a:rPr lang="ru-RU" smtClean="0"/>
            </a:br>
            <a:r>
              <a:rPr lang="ru-RU" smtClean="0"/>
              <a:t>«Где мы живем»</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0884852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164</Words>
  <Application>Microsoft Office PowerPoint</Application>
  <PresentationFormat>Экран (4:3)</PresentationFormat>
  <Paragraphs>25</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Тема Office</vt:lpstr>
      <vt:lpstr>Формирование естественнонаучной грамотности  учащихся начальных классов  на уроках окружающего мира и литературного чтения </vt:lpstr>
      <vt:lpstr>Естественнонаучная грамотность</vt:lpstr>
      <vt:lpstr>Под практико-ориентированными заданиями понимают задачи из окружающей действительности, связанные с формированием практических навыков, необходимых в повседневной жизни</vt:lpstr>
      <vt:lpstr>     Цель этих заданий – формирование умений действовать в социально-значимой ситуации.      Они базируются на знаниях и умениях, но требуют умения применять накопленные знания в практической деятельности.       Назначение практико-ориентированных заданий– “окунуть” в решение “жизненной” задачи. Важными отличительными особенностями практико-ориентированных заданий от стандартных (предметных, межпредметных, прикладных) являются: </vt:lpstr>
      <vt:lpstr>- значимость (познавательная, профессиональная, общекультурная, социальная) получаемого результата, что обеспечивает познавательную мотивацию учащегося; - условие задания сформулировано как сюжет, ситуация или проблема, для разрешения которой необходимо использовать знания из разных разделов основного предмета, из другого предмета или из жизни, на которые нет явного указания в тексте; - информация и данные в задании могут быть представлены в различной форме (рисунок, таблица, схема, диаграмма, график и т.д.), что потребует распознавания объектов; - указание (явное или неявное) области применения результата, полученного при выполнении задания.  </vt:lpstr>
      <vt:lpstr>Презентация PowerPoint</vt:lpstr>
      <vt:lpstr>  1-й уровень Для решения требуется один теоретический факт при разрешении практической ситуации.</vt:lpstr>
      <vt:lpstr>1 класс Проверка знаний по разделу:  «Что и Кто?»</vt:lpstr>
      <vt:lpstr>2 класс Проверим и оценим свои достижения по разделу  «Где мы живем»</vt:lpstr>
      <vt:lpstr>3 класс Проверим себя и оценим свои достижения по разделу  «Мы и наше здоровье»</vt:lpstr>
      <vt:lpstr>1 класс Тема: «Как путешествует письмо» Бабушка Маша из города Красноярска собрала новогодний подарок своему внуку и решила отправить его посылкой. Но вот беда: придя на почту, она обнаружила, что забыла очки дома. Помоги бабушке правильно заполнить данные на посылке, если бабушка живет на улице Свердловской, д. 17,кв.37, а внук, которому должна прийти посылка – это ты.</vt:lpstr>
      <vt:lpstr>  Достаточно ли данных для выполнения этого задания?   Каково назначение индекса населенного пункта?  У детей формируется умение правильно заполнять бланк почтового отправления </vt:lpstr>
      <vt:lpstr>2 класс Тема: «Явления природы» Ученика 2 класса Петю Сорокина позвали кататься на горке. Изучите показания термометра и помогите Пете правильно выбрать одежду для прогулки.  У детей формируется умение использовать показания термометра для выбора одежды</vt:lpstr>
      <vt:lpstr>Презентация PowerPoint</vt:lpstr>
      <vt:lpstr>3 класс Тема: «Грибы съедобные и несъедобные» Задание: Прочитав материал, составьте памятку «Правильное поведение в лесу»   Формируется правильная гражданская позиция</vt:lpstr>
      <vt:lpstr>4 класс Тема: «Леса России» Предпринимателю поступил заказ на заготовку кедрового ореха. Он разместил объявление о приемке таежного урожая.  Семья Ивановых проживает в таежном поселке и решила заработать на сдаче ореха.  Рассмотри рисунок и определи, плоды какого дерева могут улучшить финансовое положение семьи. Как Ивановым найти это дерево среди других?</vt:lpstr>
      <vt:lpstr>Естественнонаучная грамотность на уроках литературного чтения</vt:lpstr>
      <vt:lpstr>  В. Бианки «Сова», 2 класс Прочитайте отрывок на стр.149.  Выявите проблему старика и причину ее возникновения.  Составьте цепь взаимозависимости животных и людей.  Приведите любой пример взаимозависимости или взаимодействия.  Сделайте вывод. (предложить картинки: старик, чай с молоком, чай без молока, сова, шмели, мыши, клевер, корова) Учатся: устанавливать причинно - следственные связи в природе; делать выводы.  </vt:lpstr>
      <vt:lpstr>Н. Гернет, Д. Хармс «Очень – очень вкусный пирог», 2 класс « Я захотел устроить бал, И я гостей к себе позвал. Купил муку, купил творог, Испек рассыпчатый пирог. …» 1) Достаточно ли этих двух ингредиентов, чтобы получился вкусный пирог? 2) Мука и творог у в стихотворении есть. Дополните миску картинками с недостающими продуктами. 3) Сделайте рисунок пирога. Знания применяют на практике при изготовлении «пирога», составлении рецепта теста. </vt:lpstr>
      <vt:lpstr>С. Есенин «Белая береза», 2 класс «Белая береза Под моим окном Принакрылась снегом,  Точно серебром. …» 1) О каком явлении идет речь в стихотворении?  2) Что такое иней? 3) При каком условии образуется иней? 4) Какую одежду ты выберешь для прогулки, если утром из окна увидишь такую березу? Учатся наблюдать за температурой воздуха без термометра, делать вывод и соотносить погодные изменения с выбором одежды. </vt:lpstr>
      <vt:lpstr>П. Бажов «Серебряное копытце», 4 класс  «Козлов в ту зиму много было. Это простых-то… Отворила дверку, глядит, а козел – тут, вовсе близко. …»  Укажите  месяцы, предшествующие встрече Серебряного копытца с Дарёнкой. Обоснуйте свой ответ. Применяют знания месяцев времен года, выделяют конкретные промежутки времени,  аргументируют свой выбор.  </vt:lpstr>
      <vt:lpstr>Презентация PowerPoint</vt:lpstr>
      <vt:lpstr>https://nic-snail.ru/ </vt:lpstr>
      <vt:lpstr>Презентация PowerPoint</vt:lpstr>
      <vt:lpstr>Пример задания конкурса «Муравей» 2 класс</vt:lpstr>
      <vt:lpstr>Задания для старшеклассников</vt:lpstr>
      <vt:lpstr>Задание по логике для 3-4 класса</vt:lpstr>
      <vt:lpstr>Пример задания конкурса «Вундеркинд» 3 класс</vt:lpstr>
      <vt:lpstr>Спасибо за внимание!</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Формирование естественнонаучной грамотности  учащихся начальных классов  на уроках окружающего мира и литературного чтения </dc:title>
  <dc:creator>Елена Сергеевна</dc:creator>
  <cp:lastModifiedBy>Елена Сергеевна</cp:lastModifiedBy>
  <cp:revision>1</cp:revision>
  <dcterms:created xsi:type="dcterms:W3CDTF">2020-12-02T09:45:36Z</dcterms:created>
  <dcterms:modified xsi:type="dcterms:W3CDTF">2020-12-02T09:45:36Z</dcterms:modified>
</cp:coreProperties>
</file>